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60" r:id="rId5"/>
    <p:sldId id="262" r:id="rId6"/>
    <p:sldId id="267" r:id="rId7"/>
    <p:sldId id="268" r:id="rId8"/>
    <p:sldId id="265" r:id="rId9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pnrIQ+U15OKCVrqxK793lHZlW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7E01D4-591C-4C72-8DDD-7A8BF19AF203}">
  <a:tblStyle styleId="{A67E01D4-591C-4C72-8DDD-7A8BF19AF20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6E9"/>
          </a:solidFill>
        </a:fill>
      </a:tcStyle>
    </a:wholeTbl>
    <a:band1H>
      <a:tcTxStyle/>
      <a:tcStyle>
        <a:tcBdr/>
        <a:fill>
          <a:solidFill>
            <a:srgbClr val="E5CA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5CA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0697" autoAdjust="0"/>
  </p:normalViewPr>
  <p:slideViewPr>
    <p:cSldViewPr snapToGrid="0">
      <p:cViewPr varScale="1">
        <p:scale>
          <a:sx n="71" d="100"/>
          <a:sy n="71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1227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Hola a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El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propósito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presentación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presentar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escolar de Montefiore,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también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conocido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MSHP, a los padres y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Museum School 25 y Riverside High School.</a:t>
            </a: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:notes"/>
          <p:cNvSpPr txBox="1"/>
          <p:nvPr/>
        </p:nvSpPr>
        <p:spPr>
          <a:xfrm>
            <a:off x="3971456" y="8830314"/>
            <a:ext cx="3037366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934090" y="4415158"/>
            <a:ext cx="5142222" cy="418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MSHP es el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escolar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grande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completo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Estados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Unidos.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octubre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2020,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actualmente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operamos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31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centros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escolares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prestan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servicios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a 95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escuelas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públicas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atienden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42,000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familias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4" name="Google Shape;54;p4:notes"/>
          <p:cNvSpPr txBox="1"/>
          <p:nvPr/>
        </p:nvSpPr>
        <p:spPr>
          <a:xfrm>
            <a:off x="3973034" y="8831898"/>
            <a:ext cx="3037367" cy="46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centros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escolares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(SBHC, por sus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siglas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inglés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) de MSHP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están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ubicados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dentro de la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escuela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operan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horario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escolar</a:t>
            </a:r>
            <a:endParaRPr dirty="0"/>
          </a:p>
        </p:txBody>
      </p:sp>
      <p:sp>
        <p:nvSpPr>
          <p:cNvPr id="75" name="Google Shape;75;p5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21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79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0" descr="Montefiore_cropped.jpg"/>
          <p:cNvPicPr preferRelativeResize="0"/>
          <p:nvPr/>
        </p:nvPicPr>
        <p:blipFill rotWithShape="1">
          <a:blip r:embed="rId2">
            <a:alphaModFix/>
          </a:blip>
          <a:srcRect l="28895" t="7129" r="14344" b="13515"/>
          <a:stretch/>
        </p:blipFill>
        <p:spPr>
          <a:xfrm>
            <a:off x="0" y="0"/>
            <a:ext cx="2519363" cy="560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 descr="Monte PPT Shap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/>
          <p:nvPr/>
        </p:nvSpPr>
        <p:spPr>
          <a:xfrm>
            <a:off x="-20638" y="4678363"/>
            <a:ext cx="2535238" cy="2184400"/>
          </a:xfrm>
          <a:custGeom>
            <a:avLst/>
            <a:gdLst/>
            <a:ahLst/>
            <a:cxnLst/>
            <a:rect l="l" t="t" r="r" b="b"/>
            <a:pathLst>
              <a:path w="2535770" h="2184399" extrusionOk="0">
                <a:moveTo>
                  <a:pt x="0" y="557155"/>
                </a:moveTo>
                <a:lnTo>
                  <a:pt x="2181669" y="71966"/>
                </a:lnTo>
                <a:cubicBezTo>
                  <a:pt x="2491532" y="0"/>
                  <a:pt x="2535766" y="56734"/>
                  <a:pt x="2535768" y="215451"/>
                </a:cubicBezTo>
                <a:cubicBezTo>
                  <a:pt x="2535770" y="374168"/>
                  <a:pt x="2535768" y="1510583"/>
                  <a:pt x="2535768" y="2184399"/>
                </a:cubicBezTo>
                <a:lnTo>
                  <a:pt x="4816" y="2184399"/>
                </a:lnTo>
                <a:cubicBezTo>
                  <a:pt x="3211" y="1641984"/>
                  <a:pt x="1605" y="1099570"/>
                  <a:pt x="0" y="5571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3115580" y="2251925"/>
            <a:ext cx="534262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3115580" y="4025798"/>
            <a:ext cx="4656820" cy="187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4">
            <a:alphaModFix/>
          </a:blip>
          <a:srcRect r="-3111" b="-19045"/>
          <a:stretch/>
        </p:blipFill>
        <p:spPr>
          <a:xfrm>
            <a:off x="3128402" y="512534"/>
            <a:ext cx="2642297" cy="512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2743200" y="2251925"/>
            <a:ext cx="5715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2791000" y="4025798"/>
            <a:ext cx="4981400" cy="187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r="-3111" b="-19045"/>
          <a:stretch/>
        </p:blipFill>
        <p:spPr>
          <a:xfrm>
            <a:off x="2515927" y="512533"/>
            <a:ext cx="2642297" cy="51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1"/>
          <p:cNvPicPr preferRelativeResize="0"/>
          <p:nvPr/>
        </p:nvPicPr>
        <p:blipFill rotWithShape="1">
          <a:blip r:embed="rId3">
            <a:alphaModFix/>
          </a:blip>
          <a:srcRect l="6647" t="1084"/>
          <a:stretch/>
        </p:blipFill>
        <p:spPr>
          <a:xfrm>
            <a:off x="5" y="0"/>
            <a:ext cx="2208357" cy="68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-14288" y="1925638"/>
            <a:ext cx="595313" cy="2320925"/>
          </a:xfrm>
          <a:custGeom>
            <a:avLst/>
            <a:gdLst/>
            <a:ahLst/>
            <a:cxnLst/>
            <a:rect l="l" t="t" r="r" b="b"/>
            <a:pathLst>
              <a:path w="594630" h="2319867" extrusionOk="0">
                <a:moveTo>
                  <a:pt x="7255" y="228603"/>
                </a:moveTo>
                <a:cubicBezTo>
                  <a:pt x="7255" y="163137"/>
                  <a:pt x="0" y="101600"/>
                  <a:pt x="1966" y="0"/>
                </a:cubicBezTo>
                <a:lnTo>
                  <a:pt x="476094" y="97366"/>
                </a:lnTo>
                <a:cubicBezTo>
                  <a:pt x="579660" y="122766"/>
                  <a:pt x="594630" y="163137"/>
                  <a:pt x="594630" y="228603"/>
                </a:cubicBezTo>
                <a:lnTo>
                  <a:pt x="594630" y="2048931"/>
                </a:lnTo>
                <a:cubicBezTo>
                  <a:pt x="594630" y="2114397"/>
                  <a:pt x="576485" y="2168525"/>
                  <a:pt x="476094" y="2197100"/>
                </a:cubicBezTo>
                <a:lnTo>
                  <a:pt x="1966" y="2319867"/>
                </a:lnTo>
                <a:cubicBezTo>
                  <a:pt x="3175" y="2211917"/>
                  <a:pt x="13605" y="2114397"/>
                  <a:pt x="13605" y="2048931"/>
                </a:cubicBezTo>
                <a:cubicBezTo>
                  <a:pt x="11488" y="1442155"/>
                  <a:pt x="9372" y="835379"/>
                  <a:pt x="7255" y="2286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2"/>
          <p:cNvSpPr/>
          <p:nvPr/>
        </p:nvSpPr>
        <p:spPr>
          <a:xfrm rot="10800000" flipH="1">
            <a:off x="-36513" y="-7938"/>
            <a:ext cx="633413" cy="1993901"/>
          </a:xfrm>
          <a:custGeom>
            <a:avLst/>
            <a:gdLst/>
            <a:ahLst/>
            <a:cxnLst/>
            <a:rect l="l" t="t" r="r" b="b"/>
            <a:pathLst>
              <a:path w="634399" h="1993899" extrusionOk="0">
                <a:moveTo>
                  <a:pt x="0" y="117946"/>
                </a:moveTo>
                <a:lnTo>
                  <a:pt x="440711" y="33866"/>
                </a:lnTo>
                <a:cubicBezTo>
                  <a:pt x="606641" y="0"/>
                  <a:pt x="620787" y="52468"/>
                  <a:pt x="621243" y="262018"/>
                </a:cubicBezTo>
                <a:cubicBezTo>
                  <a:pt x="634399" y="704401"/>
                  <a:pt x="621243" y="1320083"/>
                  <a:pt x="621243" y="1993899"/>
                </a:cubicBezTo>
                <a:lnTo>
                  <a:pt x="29157" y="1990724"/>
                </a:lnTo>
                <a:cubicBezTo>
                  <a:pt x="27552" y="1448309"/>
                  <a:pt x="1605" y="660361"/>
                  <a:pt x="0" y="117946"/>
                </a:cubicBezTo>
                <a:close/>
              </a:path>
            </a:pathLst>
          </a:custGeom>
          <a:solidFill>
            <a:srgbClr val="5797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2"/>
          <p:cNvSpPr/>
          <p:nvPr/>
        </p:nvSpPr>
        <p:spPr>
          <a:xfrm>
            <a:off x="-4763" y="4183063"/>
            <a:ext cx="601663" cy="2687637"/>
          </a:xfrm>
          <a:custGeom>
            <a:avLst/>
            <a:gdLst/>
            <a:ahLst/>
            <a:cxnLst/>
            <a:rect l="l" t="t" r="r" b="b"/>
            <a:pathLst>
              <a:path w="602613" h="2688166" extrusionOk="0">
                <a:moveTo>
                  <a:pt x="5256" y="116889"/>
                </a:moveTo>
                <a:lnTo>
                  <a:pt x="408925" y="33866"/>
                </a:lnTo>
                <a:cubicBezTo>
                  <a:pt x="574855" y="0"/>
                  <a:pt x="589001" y="52468"/>
                  <a:pt x="589457" y="262018"/>
                </a:cubicBezTo>
                <a:cubicBezTo>
                  <a:pt x="602613" y="704401"/>
                  <a:pt x="589457" y="2014350"/>
                  <a:pt x="589457" y="2688166"/>
                </a:cubicBezTo>
                <a:lnTo>
                  <a:pt x="1605" y="2688166"/>
                </a:lnTo>
                <a:cubicBezTo>
                  <a:pt x="0" y="2145751"/>
                  <a:pt x="6861" y="659304"/>
                  <a:pt x="5256" y="1168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032774" y="153868"/>
            <a:ext cx="764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1041400" y="1371600"/>
            <a:ext cx="7645400" cy="48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 r="-3111" b="-19045"/>
          <a:stretch/>
        </p:blipFill>
        <p:spPr>
          <a:xfrm>
            <a:off x="7146294" y="6355596"/>
            <a:ext cx="1781670" cy="34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69900" y="274638"/>
            <a:ext cx="8216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69900" y="1600200"/>
            <a:ext cx="8216900" cy="4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 r="-3111" b="-19045"/>
          <a:stretch/>
        </p:blipFill>
        <p:spPr>
          <a:xfrm>
            <a:off x="7146294" y="6355596"/>
            <a:ext cx="1781670" cy="34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041400" y="274638"/>
            <a:ext cx="764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041400" y="1600200"/>
            <a:ext cx="7645400" cy="4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797A9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797A9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797A9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797A9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797A9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83080" y="6573328"/>
            <a:ext cx="7418716" cy="28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8341743" y="6492875"/>
            <a:ext cx="80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pimente@montefiore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2548082" y="1183645"/>
            <a:ext cx="6595918" cy="140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97A9"/>
              </a:buClr>
              <a:buSzPts val="3022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120000"/>
              </a:lnSpc>
              <a:spcBef>
                <a:spcPts val="604"/>
              </a:spcBef>
              <a:buClr>
                <a:srgbClr val="5797A9"/>
              </a:buClr>
              <a:buSzPts val="3022"/>
            </a:pPr>
            <a:r>
              <a:rPr lang="en-US" sz="3400" b="1" dirty="0" err="1">
                <a:solidFill>
                  <a:schemeClr val="dk2"/>
                </a:solidFill>
              </a:rPr>
              <a:t>Programa</a:t>
            </a:r>
            <a:r>
              <a:rPr lang="en-US" sz="3400" b="1" dirty="0">
                <a:solidFill>
                  <a:schemeClr val="dk2"/>
                </a:solidFill>
              </a:rPr>
              <a:t> de </a:t>
            </a:r>
            <a:r>
              <a:rPr lang="en-US" sz="3400" b="1" dirty="0" err="1">
                <a:solidFill>
                  <a:schemeClr val="dk2"/>
                </a:solidFill>
              </a:rPr>
              <a:t>Salud</a:t>
            </a:r>
            <a:r>
              <a:rPr lang="en-US" sz="3400" b="1" dirty="0">
                <a:solidFill>
                  <a:schemeClr val="dk2"/>
                </a:solidFill>
              </a:rPr>
              <a:t> Escolar de </a:t>
            </a:r>
            <a:r>
              <a:rPr lang="en-US" sz="3400" b="1" dirty="0">
                <a:solidFill>
                  <a:schemeClr val="accent1"/>
                </a:solidFill>
              </a:rPr>
              <a:t>M</a:t>
            </a:r>
            <a:r>
              <a:rPr lang="en-US" sz="3400" b="1" dirty="0">
                <a:solidFill>
                  <a:schemeClr val="dk2"/>
                </a:solidFill>
              </a:rPr>
              <a:t>ontefiore </a:t>
            </a:r>
            <a:r>
              <a:rPr lang="en-US" sz="3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(MSHP, por sus </a:t>
            </a:r>
            <a:r>
              <a:rPr lang="en-US" sz="34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siglas</a:t>
            </a:r>
            <a:r>
              <a:rPr lang="en-US" sz="3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3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inglés</a:t>
            </a:r>
            <a:r>
              <a:rPr lang="en-US" sz="3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604"/>
              </a:spcBef>
              <a:spcAft>
                <a:spcPts val="0"/>
              </a:spcAft>
              <a:buClr>
                <a:srgbClr val="5797A9"/>
              </a:buClr>
              <a:buSzPts val="3022"/>
              <a:buFont typeface="Arial"/>
              <a:buNone/>
            </a:pPr>
            <a:r>
              <a:rPr lang="en-US" sz="3022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55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sz="1550" b="1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7D4EF-D987-490B-B173-63BD668A4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567" y="2297847"/>
            <a:ext cx="5301986" cy="3229193"/>
          </a:xfrm>
          <a:prstGeom prst="rect">
            <a:avLst/>
          </a:prstGeom>
        </p:spPr>
      </p:pic>
      <p:sp>
        <p:nvSpPr>
          <p:cNvPr id="5" name="Google Shape;90;p16">
            <a:extLst>
              <a:ext uri="{FF2B5EF4-FFF2-40B4-BE49-F238E27FC236}">
                <a16:creationId xmlns:a16="http://schemas.microsoft.com/office/drawing/2014/main" id="{14523FB1-48DE-406B-8484-601BE370BC20}"/>
              </a:ext>
            </a:extLst>
          </p:cNvPr>
          <p:cNvSpPr txBox="1"/>
          <p:nvPr/>
        </p:nvSpPr>
        <p:spPr>
          <a:xfrm>
            <a:off x="2907553" y="5527040"/>
            <a:ext cx="5367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b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Rosy Chhabra, </a:t>
            </a:r>
            <a:r>
              <a:rPr lang="en-US" b="1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Psy</a:t>
            </a:r>
            <a:r>
              <a:rPr lang="en-US" b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 D. 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Directora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Salud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Escolar de Montefiore  </a:t>
            </a:r>
            <a:endParaRPr b="1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3BE78-9BEE-478F-9628-045239D6F4AB}"/>
              </a:ext>
            </a:extLst>
          </p:cNvPr>
          <p:cNvSpPr txBox="1"/>
          <p:nvPr/>
        </p:nvSpPr>
        <p:spPr>
          <a:xfrm>
            <a:off x="2907553" y="6199632"/>
            <a:ext cx="623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Director de </a:t>
            </a:r>
            <a:r>
              <a:rPr lang="en-US" sz="1000" b="1" dirty="0" err="1"/>
              <a:t>Salud</a:t>
            </a:r>
            <a:r>
              <a:rPr lang="en-US" sz="1000" b="1" dirty="0"/>
              <a:t> </a:t>
            </a:r>
            <a:r>
              <a:rPr lang="en-US" sz="1000" b="1" dirty="0" err="1"/>
              <a:t>Comunitaria</a:t>
            </a:r>
            <a:r>
              <a:rPr lang="en-US" sz="1000" b="1" dirty="0"/>
              <a:t> de MSHP, Angelic Rivera-Edwards, MPH, MBA</a:t>
            </a:r>
          </a:p>
          <a:p>
            <a:r>
              <a:rPr lang="en-US" sz="1000" b="1" dirty="0" err="1"/>
              <a:t>Administradoras</a:t>
            </a:r>
            <a:r>
              <a:rPr lang="en-US" sz="1000" b="1" dirty="0"/>
              <a:t> de </a:t>
            </a:r>
            <a:r>
              <a:rPr lang="en-US" sz="1000" b="1" dirty="0" err="1"/>
              <a:t>Salud</a:t>
            </a:r>
            <a:r>
              <a:rPr lang="en-US" sz="1000" b="1" dirty="0"/>
              <a:t> </a:t>
            </a:r>
            <a:r>
              <a:rPr lang="en-US" sz="1000" b="1" dirty="0" err="1"/>
              <a:t>Comunitaria</a:t>
            </a:r>
            <a:r>
              <a:rPr lang="en-US" sz="1000" b="1" dirty="0"/>
              <a:t> de MSHP, </a:t>
            </a:r>
            <a:r>
              <a:rPr lang="en-US" sz="1000" b="1" dirty="0" err="1"/>
              <a:t>Raisha</a:t>
            </a:r>
            <a:r>
              <a:rPr lang="en-US" sz="1000" b="1" dirty="0"/>
              <a:t> Hernandez, MA y Govindra Persaud, 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ctrTitle"/>
          </p:nvPr>
        </p:nvSpPr>
        <p:spPr>
          <a:xfrm>
            <a:off x="2255520" y="3043187"/>
            <a:ext cx="5715000" cy="14700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u="sng" dirty="0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La </a:t>
            </a:r>
            <a:r>
              <a:rPr lang="en-US" sz="4800" u="sng" dirty="0" err="1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Mi</a:t>
            </a:r>
            <a:r>
              <a:rPr lang="en-US" sz="4800" u="sng" dirty="0" err="1">
                <a:solidFill>
                  <a:schemeClr val="accent1"/>
                </a:solidFill>
                <a:latin typeface="+mj-lt"/>
                <a:cs typeface="Calibri"/>
                <a:sym typeface="Calibri"/>
              </a:rPr>
              <a:t>sió</a:t>
            </a:r>
            <a:r>
              <a:rPr lang="en-US" sz="4800" u="sng" dirty="0" err="1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n</a:t>
            </a:r>
            <a:r>
              <a:rPr lang="en-US" sz="4800" u="sng" dirty="0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 de MSHP</a:t>
            </a:r>
            <a:endParaRPr dirty="0">
              <a:latin typeface="+mj-lt"/>
            </a:endParaRPr>
          </a:p>
        </p:txBody>
      </p:sp>
      <p:sp>
        <p:nvSpPr>
          <p:cNvPr id="57" name="Google Shape;57;p4"/>
          <p:cNvSpPr txBox="1">
            <a:spLocks noGrp="1"/>
          </p:cNvSpPr>
          <p:nvPr>
            <p:ph type="subTitle" idx="1"/>
          </p:nvPr>
        </p:nvSpPr>
        <p:spPr>
          <a:xfrm>
            <a:off x="2320386" y="3954677"/>
            <a:ext cx="6251400" cy="261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>
              <a:lnSpc>
                <a:spcPct val="128000"/>
              </a:lnSpc>
              <a:spcBef>
                <a:spcPts val="0"/>
              </a:spcBef>
              <a:buSzPts val="2960"/>
            </a:pP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Lograr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la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salud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y el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bienestar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de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todos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los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estudiantes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de las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escuelas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públicas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de Nueva York a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través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del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acceso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completo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a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servicios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de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salud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primarios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y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preventivos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integrales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de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alta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calidad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independientemente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de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su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capacidad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 de </a:t>
            </a:r>
            <a:r>
              <a:rPr lang="en-US" sz="2960" dirty="0" err="1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pago</a:t>
            </a: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sz="18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10" y="865012"/>
            <a:ext cx="3059289" cy="1912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D90B-B30B-4B11-BE17-DE7A8B20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53868"/>
            <a:ext cx="8065526" cy="1143000"/>
          </a:xfrm>
        </p:spPr>
        <p:txBody>
          <a:bodyPr/>
          <a:lstStyle/>
          <a:p>
            <a:r>
              <a:rPr lang="en-US" sz="4000" b="1" u="sng" dirty="0"/>
              <a:t>MSHP </a:t>
            </a:r>
            <a:r>
              <a:rPr lang="en-US" sz="4000" b="1" u="sng" dirty="0" err="1"/>
              <a:t>está</a:t>
            </a:r>
            <a:r>
              <a:rPr lang="en-US" sz="4000" b="1" u="sng" dirty="0"/>
              <a:t> </a:t>
            </a:r>
            <a:r>
              <a:rPr lang="en-US" sz="4000" b="1" u="sng" dirty="0" err="1"/>
              <a:t>entusiasmado</a:t>
            </a:r>
            <a:r>
              <a:rPr lang="en-US" sz="4000" b="1" u="sng" dirty="0"/>
              <a:t> de </a:t>
            </a:r>
            <a:r>
              <a:rPr lang="en-US" sz="4000" b="1" u="sng" dirty="0" err="1"/>
              <a:t>anunciar</a:t>
            </a:r>
            <a:r>
              <a:rPr lang="en-US" sz="4000" b="1" u="sng" dirty="0"/>
              <a:t> que</a:t>
            </a:r>
            <a:r>
              <a:rPr lang="en-US" sz="4000" dirty="0"/>
              <a:t>….</a:t>
            </a:r>
            <a:endParaRPr lang="en-US" sz="4000" b="1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5EA6B-C1F2-4F3C-8755-62F493B74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00" y="1371599"/>
            <a:ext cx="7876822" cy="5205663"/>
          </a:xfrm>
        </p:spPr>
        <p:txBody>
          <a:bodyPr/>
          <a:lstStyle/>
          <a:p>
            <a:pPr marL="114300" indent="0" algn="ctr">
              <a:buNone/>
            </a:pPr>
            <a:endParaRPr lang="es-US" sz="3800" dirty="0"/>
          </a:p>
          <a:p>
            <a:pPr marL="114300" indent="0" algn="ctr">
              <a:buNone/>
            </a:pPr>
            <a:r>
              <a:rPr lang="es-US" sz="3800" dirty="0"/>
              <a:t>En el 2021, ¡estaremos llegando al</a:t>
            </a:r>
          </a:p>
          <a:p>
            <a:pPr marL="114300" indent="0" algn="ctr">
              <a:buNone/>
            </a:pPr>
            <a:endParaRPr lang="es-US" sz="3800" dirty="0"/>
          </a:p>
          <a:p>
            <a:pPr marL="114300" indent="0" algn="ctr">
              <a:buNone/>
            </a:pPr>
            <a:r>
              <a:rPr lang="es-US" sz="3800" dirty="0"/>
              <a:t>La escuela secundaria de Riverside!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209183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600050" y="379400"/>
            <a:ext cx="822390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b="1">
                <a:solidFill>
                  <a:schemeClr val="bg2"/>
                </a:solidFill>
              </a:rPr>
              <a:t>¿</a:t>
            </a:r>
            <a:r>
              <a:rPr lang="en-US" sz="2800" b="1" err="1">
                <a:solidFill>
                  <a:schemeClr val="bg2"/>
                </a:solidFill>
              </a:rPr>
              <a:t>Qué</a:t>
            </a:r>
            <a:r>
              <a:rPr lang="en-US" sz="2800" b="1">
                <a:solidFill>
                  <a:schemeClr val="bg2"/>
                </a:solidFill>
              </a:rPr>
              <a:t> </a:t>
            </a:r>
            <a:r>
              <a:rPr lang="en-US" sz="2800" b="1" err="1">
                <a:solidFill>
                  <a:schemeClr val="bg2"/>
                </a:solidFill>
              </a:rPr>
              <a:t>servicios</a:t>
            </a:r>
            <a:r>
              <a:rPr lang="en-US" sz="2800" b="1">
                <a:solidFill>
                  <a:schemeClr val="bg2"/>
                </a:solidFill>
              </a:rPr>
              <a:t> se </a:t>
            </a:r>
            <a:r>
              <a:rPr lang="en-US" sz="2800" b="1" err="1">
                <a:solidFill>
                  <a:schemeClr val="bg2"/>
                </a:solidFill>
              </a:rPr>
              <a:t>ofrecen</a:t>
            </a:r>
            <a:r>
              <a:rPr lang="en-US" sz="2800" b="1">
                <a:solidFill>
                  <a:schemeClr val="bg2"/>
                </a:solidFill>
              </a:rPr>
              <a:t> </a:t>
            </a:r>
            <a:r>
              <a:rPr lang="en-US" sz="2800" b="1" err="1">
                <a:solidFill>
                  <a:schemeClr val="bg2"/>
                </a:solidFill>
              </a:rPr>
              <a:t>en</a:t>
            </a:r>
            <a:r>
              <a:rPr lang="en-US" sz="2800" b="1">
                <a:solidFill>
                  <a:schemeClr val="bg2"/>
                </a:solidFill>
              </a:rPr>
              <a:t> los </a:t>
            </a:r>
            <a:r>
              <a:rPr lang="en-US" sz="2800" b="1" err="1">
                <a:solidFill>
                  <a:schemeClr val="bg2"/>
                </a:solidFill>
              </a:rPr>
              <a:t>centros</a:t>
            </a:r>
            <a:r>
              <a:rPr lang="en-US" sz="2800" b="1">
                <a:solidFill>
                  <a:schemeClr val="bg2"/>
                </a:solidFill>
              </a:rPr>
              <a:t> de </a:t>
            </a:r>
            <a:r>
              <a:rPr lang="en-US" sz="2800" b="1" err="1">
                <a:solidFill>
                  <a:schemeClr val="bg2"/>
                </a:solidFill>
              </a:rPr>
              <a:t>salud</a:t>
            </a:r>
            <a:r>
              <a:rPr lang="en-US" sz="2800" b="1">
                <a:solidFill>
                  <a:schemeClr val="bg2"/>
                </a:solidFill>
              </a:rPr>
              <a:t> </a:t>
            </a:r>
            <a:r>
              <a:rPr lang="en-US" sz="2800" b="1" err="1">
                <a:solidFill>
                  <a:schemeClr val="bg2"/>
                </a:solidFill>
              </a:rPr>
              <a:t>escolares</a:t>
            </a:r>
            <a:r>
              <a:rPr lang="en-US" sz="2800" b="1">
                <a:solidFill>
                  <a:schemeClr val="bg2"/>
                </a:solidFill>
              </a:rPr>
              <a:t> de MSHP?</a:t>
            </a:r>
            <a:br>
              <a:rPr lang="en-US" sz="280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600050" y="1143000"/>
            <a:ext cx="8607958" cy="328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accent1"/>
                </a:solidFill>
              </a:rPr>
              <a:t>Médico</a:t>
            </a:r>
            <a:r>
              <a:rPr lang="en-US" sz="1800" dirty="0">
                <a:solidFill>
                  <a:schemeClr val="dk2"/>
                </a:solidFill>
              </a:rPr>
              <a:t>: </a:t>
            </a:r>
            <a:r>
              <a:rPr lang="en-US" sz="1800" b="1" dirty="0" err="1">
                <a:solidFill>
                  <a:schemeClr val="dk2"/>
                </a:solidFill>
              </a:rPr>
              <a:t>Proveedor</a:t>
            </a:r>
            <a:r>
              <a:rPr lang="en-US" sz="1800" b="1" dirty="0">
                <a:solidFill>
                  <a:schemeClr val="dk2"/>
                </a:solidFill>
              </a:rPr>
              <a:t> de </a:t>
            </a:r>
            <a:r>
              <a:rPr lang="en-US" sz="1800" b="1" dirty="0" err="1">
                <a:solidFill>
                  <a:schemeClr val="dk2"/>
                </a:solidFill>
              </a:rPr>
              <a:t>Atención</a:t>
            </a:r>
            <a:r>
              <a:rPr lang="en-US" sz="1800" b="1" dirty="0">
                <a:solidFill>
                  <a:schemeClr val="dk2"/>
                </a:solidFill>
              </a:rPr>
              <a:t> Primaria (MD / NP)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r>
              <a:rPr lang="en-US" sz="1400" i="1" dirty="0">
                <a:solidFill>
                  <a:schemeClr val="dk2"/>
                </a:solidFill>
              </a:rPr>
              <a:t>       ¡</a:t>
            </a:r>
            <a:r>
              <a:rPr lang="en-US" sz="1400" i="1" dirty="0" err="1">
                <a:solidFill>
                  <a:schemeClr val="dk2"/>
                </a:solidFill>
              </a:rPr>
              <a:t>Exámenes</a:t>
            </a:r>
            <a:r>
              <a:rPr lang="en-US" sz="1400" i="1" dirty="0">
                <a:solidFill>
                  <a:schemeClr val="dk2"/>
                </a:solidFill>
              </a:rPr>
              <a:t> </a:t>
            </a:r>
            <a:r>
              <a:rPr lang="en-US" sz="1400" i="1" dirty="0" err="1">
                <a:solidFill>
                  <a:schemeClr val="dk2"/>
                </a:solidFill>
              </a:rPr>
              <a:t>físicos</a:t>
            </a:r>
            <a:r>
              <a:rPr lang="en-US" sz="1400" i="1" dirty="0">
                <a:solidFill>
                  <a:schemeClr val="dk2"/>
                </a:solidFill>
              </a:rPr>
              <a:t>, </a:t>
            </a:r>
            <a:r>
              <a:rPr lang="en-US" sz="1400" i="1" dirty="0" err="1">
                <a:solidFill>
                  <a:schemeClr val="dk2"/>
                </a:solidFill>
              </a:rPr>
              <a:t>vacunas</a:t>
            </a:r>
            <a:r>
              <a:rPr lang="en-US" sz="1400" i="1" dirty="0">
                <a:solidFill>
                  <a:schemeClr val="dk2"/>
                </a:solidFill>
              </a:rPr>
              <a:t>, </a:t>
            </a:r>
            <a:r>
              <a:rPr lang="en-US" sz="1400" i="1" dirty="0" err="1">
                <a:solidFill>
                  <a:schemeClr val="dk2"/>
                </a:solidFill>
              </a:rPr>
              <a:t>manejo</a:t>
            </a:r>
            <a:r>
              <a:rPr lang="en-US" sz="1400" i="1" dirty="0">
                <a:solidFill>
                  <a:schemeClr val="dk2"/>
                </a:solidFill>
              </a:rPr>
              <a:t> de </a:t>
            </a:r>
            <a:r>
              <a:rPr lang="en-US" sz="1400" i="1" dirty="0" err="1">
                <a:solidFill>
                  <a:schemeClr val="dk2"/>
                </a:solidFill>
              </a:rPr>
              <a:t>recetas</a:t>
            </a:r>
            <a:r>
              <a:rPr lang="en-US" sz="1400" i="1" dirty="0">
                <a:solidFill>
                  <a:schemeClr val="dk2"/>
                </a:solidFill>
              </a:rPr>
              <a:t> / </a:t>
            </a:r>
            <a:r>
              <a:rPr lang="en-US" sz="1400" i="1" dirty="0" err="1">
                <a:solidFill>
                  <a:schemeClr val="dk2"/>
                </a:solidFill>
              </a:rPr>
              <a:t>resurtidos</a:t>
            </a:r>
            <a:r>
              <a:rPr lang="en-US" sz="1400" i="1" dirty="0">
                <a:solidFill>
                  <a:schemeClr val="dk2"/>
                </a:solidFill>
              </a:rPr>
              <a:t>, </a:t>
            </a:r>
            <a:r>
              <a:rPr lang="en-US" sz="1400" i="1" dirty="0" err="1">
                <a:solidFill>
                  <a:schemeClr val="dk2"/>
                </a:solidFill>
              </a:rPr>
              <a:t>cuidado</a:t>
            </a:r>
            <a:r>
              <a:rPr lang="en-US" sz="1400" i="1" dirty="0">
                <a:solidFill>
                  <a:schemeClr val="dk2"/>
                </a:solidFill>
              </a:rPr>
              <a:t> de </a:t>
            </a:r>
            <a:r>
              <a:rPr lang="en-US" sz="1400" i="1" dirty="0" err="1">
                <a:solidFill>
                  <a:schemeClr val="dk2"/>
                </a:solidFill>
              </a:rPr>
              <a:t>lesiones</a:t>
            </a:r>
            <a:r>
              <a:rPr lang="en-US" sz="1400" i="1" dirty="0">
                <a:solidFill>
                  <a:schemeClr val="dk2"/>
                </a:solidFill>
              </a:rPr>
              <a:t> / </a:t>
            </a:r>
            <a:r>
              <a:rPr lang="en-US" sz="1400" i="1" dirty="0" err="1">
                <a:solidFill>
                  <a:schemeClr val="dk2"/>
                </a:solidFill>
              </a:rPr>
              <a:t>enfermedad</a:t>
            </a:r>
            <a:r>
              <a:rPr lang="en-US" sz="1400" i="1" dirty="0">
                <a:solidFill>
                  <a:schemeClr val="dk2"/>
                </a:solidFill>
              </a:rPr>
              <a:t> y 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r>
              <a:rPr lang="en-US" sz="1400" i="1" dirty="0">
                <a:solidFill>
                  <a:schemeClr val="dk2"/>
                </a:solidFill>
              </a:rPr>
              <a:t>        mucho </a:t>
            </a:r>
            <a:r>
              <a:rPr lang="en-US" sz="1400" i="1" dirty="0" err="1">
                <a:solidFill>
                  <a:schemeClr val="dk2"/>
                </a:solidFill>
              </a:rPr>
              <a:t>más</a:t>
            </a:r>
            <a:r>
              <a:rPr lang="en-US" sz="1400" i="1" dirty="0">
                <a:solidFill>
                  <a:schemeClr val="dk2"/>
                </a:solidFill>
              </a:rPr>
              <a:t>!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342900" lvl="0">
              <a:spcBef>
                <a:spcPts val="0"/>
              </a:spcBef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accent1"/>
                </a:solidFill>
              </a:rPr>
              <a:t>Salud</a:t>
            </a:r>
            <a:r>
              <a:rPr lang="en-US" sz="2000" b="1" dirty="0">
                <a:solidFill>
                  <a:schemeClr val="accent1"/>
                </a:solidFill>
              </a:rPr>
              <a:t> Mental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1800" b="1" dirty="0" err="1">
                <a:solidFill>
                  <a:schemeClr val="dk2"/>
                </a:solidFill>
              </a:rPr>
              <a:t>Trabajadora</a:t>
            </a:r>
            <a:r>
              <a:rPr lang="en-US" sz="1800" b="1" dirty="0">
                <a:solidFill>
                  <a:schemeClr val="dk2"/>
                </a:solidFill>
              </a:rPr>
              <a:t> Social o </a:t>
            </a:r>
            <a:r>
              <a:rPr lang="en-US" sz="1800" b="1" dirty="0" err="1">
                <a:solidFill>
                  <a:schemeClr val="dk2"/>
                </a:solidFill>
              </a:rPr>
              <a:t>Psicóloga</a:t>
            </a:r>
            <a:endParaRPr lang="en-US" sz="1800" b="1" dirty="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r>
              <a:rPr lang="en-US" sz="1400" i="1" dirty="0">
                <a:solidFill>
                  <a:schemeClr val="bg2"/>
                </a:solidFill>
              </a:rPr>
              <a:t>       </a:t>
            </a:r>
            <a:r>
              <a:rPr lang="en-US" sz="1400" i="1" dirty="0" err="1">
                <a:solidFill>
                  <a:schemeClr val="bg2"/>
                </a:solidFill>
              </a:rPr>
              <a:t>Asesoramiento</a:t>
            </a:r>
            <a:r>
              <a:rPr lang="en-US" sz="1400" i="1" dirty="0">
                <a:solidFill>
                  <a:schemeClr val="bg2"/>
                </a:solidFill>
              </a:rPr>
              <a:t> y </a:t>
            </a:r>
            <a:r>
              <a:rPr lang="en-US" sz="1400" i="1" dirty="0" err="1">
                <a:solidFill>
                  <a:schemeClr val="bg2"/>
                </a:solidFill>
              </a:rPr>
              <a:t>evaluación</a:t>
            </a:r>
            <a:r>
              <a:rPr lang="en-US" sz="1400" i="1" dirty="0">
                <a:solidFill>
                  <a:schemeClr val="bg2"/>
                </a:solidFill>
              </a:rPr>
              <a:t> de </a:t>
            </a:r>
            <a:r>
              <a:rPr lang="en-US" sz="1400" i="1" dirty="0" err="1">
                <a:solidFill>
                  <a:schemeClr val="bg2"/>
                </a:solidFill>
              </a:rPr>
              <a:t>salud</a:t>
            </a:r>
            <a:r>
              <a:rPr lang="en-US" sz="1400" i="1" dirty="0">
                <a:solidFill>
                  <a:schemeClr val="bg2"/>
                </a:solidFill>
              </a:rPr>
              <a:t> mental.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endParaRPr lang="en-US" sz="1400" i="1" dirty="0">
              <a:solidFill>
                <a:schemeClr val="bg2"/>
              </a:solidFill>
            </a:endParaRPr>
          </a:p>
          <a:p>
            <a:pPr marL="342900" lvl="0">
              <a:spcBef>
                <a:spcPts val="0"/>
              </a:spcBef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accent1"/>
                </a:solidFill>
              </a:rPr>
              <a:t>Salud</a:t>
            </a:r>
            <a:r>
              <a:rPr lang="en-US" sz="2000" b="1" dirty="0">
                <a:solidFill>
                  <a:schemeClr val="accent1"/>
                </a:solidFill>
              </a:rPr>
              <a:t> Dental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1800" b="1" dirty="0" err="1">
                <a:solidFill>
                  <a:schemeClr val="dk2"/>
                </a:solidFill>
              </a:rPr>
              <a:t>Dentista</a:t>
            </a:r>
            <a:r>
              <a:rPr lang="en-US" sz="1800" b="1" dirty="0">
                <a:solidFill>
                  <a:schemeClr val="dk2"/>
                </a:solidFill>
              </a:rPr>
              <a:t> y </a:t>
            </a:r>
            <a:r>
              <a:rPr lang="en-US" sz="1800" b="1" dirty="0" err="1">
                <a:solidFill>
                  <a:schemeClr val="dk2"/>
                </a:solidFill>
              </a:rPr>
              <a:t>Asistente</a:t>
            </a:r>
            <a:r>
              <a:rPr lang="en-US" sz="1800" b="1" dirty="0">
                <a:solidFill>
                  <a:schemeClr val="dk2"/>
                </a:solidFill>
              </a:rPr>
              <a:t> Dental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r>
              <a:rPr lang="en-US" sz="1400" i="1" dirty="0">
                <a:solidFill>
                  <a:schemeClr val="dk2"/>
                </a:solidFill>
              </a:rPr>
              <a:t>       </a:t>
            </a:r>
            <a:r>
              <a:rPr lang="en-US" sz="1400" i="1" dirty="0" err="1">
                <a:solidFill>
                  <a:schemeClr val="dk2"/>
                </a:solidFill>
              </a:rPr>
              <a:t>Cuidados</a:t>
            </a:r>
            <a:r>
              <a:rPr lang="en-US" sz="1400" i="1" dirty="0">
                <a:solidFill>
                  <a:schemeClr val="dk2"/>
                </a:solidFill>
              </a:rPr>
              <a:t> </a:t>
            </a:r>
            <a:r>
              <a:rPr lang="en-US" sz="1400" i="1" dirty="0" err="1">
                <a:solidFill>
                  <a:schemeClr val="dk2"/>
                </a:solidFill>
              </a:rPr>
              <a:t>restaurativos</a:t>
            </a:r>
            <a:r>
              <a:rPr lang="en-US" sz="1400" i="1" dirty="0">
                <a:solidFill>
                  <a:schemeClr val="dk2"/>
                </a:solidFill>
              </a:rPr>
              <a:t> </a:t>
            </a:r>
            <a:r>
              <a:rPr lang="en-US" sz="1400" i="1" dirty="0" err="1">
                <a:solidFill>
                  <a:schemeClr val="dk2"/>
                </a:solidFill>
              </a:rPr>
              <a:t>como</a:t>
            </a:r>
            <a:r>
              <a:rPr lang="en-US" sz="1400" i="1" dirty="0">
                <a:solidFill>
                  <a:schemeClr val="dk2"/>
                </a:solidFill>
              </a:rPr>
              <a:t> </a:t>
            </a:r>
            <a:r>
              <a:rPr lang="en-US" sz="1400" i="1" dirty="0" err="1">
                <a:solidFill>
                  <a:schemeClr val="dk2"/>
                </a:solidFill>
              </a:rPr>
              <a:t>limpieza</a:t>
            </a:r>
            <a:r>
              <a:rPr lang="en-US" sz="1400" i="1" dirty="0">
                <a:solidFill>
                  <a:schemeClr val="dk2"/>
                </a:solidFill>
              </a:rPr>
              <a:t>, </a:t>
            </a:r>
            <a:r>
              <a:rPr lang="en-US" sz="1400" i="1" dirty="0" err="1">
                <a:solidFill>
                  <a:schemeClr val="dk2"/>
                </a:solidFill>
              </a:rPr>
              <a:t>selladores</a:t>
            </a:r>
            <a:r>
              <a:rPr lang="en-US" sz="1400" i="1" dirty="0">
                <a:solidFill>
                  <a:schemeClr val="dk2"/>
                </a:solidFill>
              </a:rPr>
              <a:t>, </a:t>
            </a:r>
            <a:r>
              <a:rPr lang="en-US" sz="1400" i="1" dirty="0" err="1">
                <a:solidFill>
                  <a:schemeClr val="dk2"/>
                </a:solidFill>
              </a:rPr>
              <a:t>radiografías</a:t>
            </a:r>
            <a:r>
              <a:rPr lang="en-US" sz="1400" i="1" dirty="0">
                <a:solidFill>
                  <a:schemeClr val="dk2"/>
                </a:solidFill>
              </a:rPr>
              <a:t>, etc.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342900">
              <a:spcBef>
                <a:spcPts val="0"/>
              </a:spcBef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accent1"/>
                </a:solidFill>
              </a:rPr>
              <a:t>Cuidado</a:t>
            </a:r>
            <a:r>
              <a:rPr lang="en-US" sz="2000" b="1" dirty="0">
                <a:solidFill>
                  <a:schemeClr val="accent1"/>
                </a:solidFill>
              </a:rPr>
              <a:t> de la Vista: </a:t>
            </a:r>
            <a:r>
              <a:rPr lang="en-US" sz="1800" b="1" dirty="0" err="1">
                <a:solidFill>
                  <a:schemeClr val="dk2"/>
                </a:solidFill>
              </a:rPr>
              <a:t>Optometrista</a:t>
            </a:r>
            <a:endParaRPr lang="en-US" sz="1800" b="1" dirty="0">
              <a:solidFill>
                <a:schemeClr val="dk2"/>
              </a:solidFill>
            </a:endParaRPr>
          </a:p>
          <a:p>
            <a:pPr marL="0" indent="0">
              <a:spcBef>
                <a:spcPts val="0"/>
              </a:spcBef>
              <a:buClr>
                <a:schemeClr val="dk2"/>
              </a:buClr>
              <a:buNone/>
            </a:pPr>
            <a:r>
              <a:rPr lang="en-US" sz="1400" i="1" dirty="0">
                <a:solidFill>
                  <a:schemeClr val="dk2"/>
                </a:solidFill>
              </a:rPr>
              <a:t>       </a:t>
            </a:r>
            <a:r>
              <a:rPr lang="en-US" sz="1400" i="1" dirty="0" err="1">
                <a:solidFill>
                  <a:schemeClr val="dk2"/>
                </a:solidFill>
              </a:rPr>
              <a:t>Exámenes</a:t>
            </a:r>
            <a:r>
              <a:rPr lang="en-US" sz="1400" i="1" dirty="0">
                <a:solidFill>
                  <a:schemeClr val="dk2"/>
                </a:solidFill>
              </a:rPr>
              <a:t> de la vista y </a:t>
            </a:r>
            <a:r>
              <a:rPr lang="en-US" sz="1400" i="1" dirty="0" err="1">
                <a:solidFill>
                  <a:schemeClr val="dk2"/>
                </a:solidFill>
              </a:rPr>
              <a:t>anteojos</a:t>
            </a:r>
            <a:r>
              <a:rPr lang="en-US" sz="1400" i="1" dirty="0">
                <a:solidFill>
                  <a:schemeClr val="dk2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Clr>
                <a:schemeClr val="dk2"/>
              </a:buClr>
              <a:buNone/>
            </a:pPr>
            <a:endParaRPr lang="en-US" sz="1200" b="1" dirty="0">
              <a:solidFill>
                <a:schemeClr val="accent1"/>
              </a:solidFill>
            </a:endParaRPr>
          </a:p>
          <a:p>
            <a:pPr marL="342900" lvl="0">
              <a:spcBef>
                <a:spcPts val="0"/>
              </a:spcBef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accent1"/>
                </a:solidFill>
              </a:rPr>
              <a:t>Salud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Comunitaria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s-US" sz="1800" b="1" dirty="0">
                <a:solidFill>
                  <a:srgbClr val="002060"/>
                </a:solidFill>
              </a:rPr>
              <a:t>Profesionales</a:t>
            </a:r>
            <a:r>
              <a:rPr lang="en-US" sz="1800" b="1" dirty="0">
                <a:solidFill>
                  <a:srgbClr val="002060"/>
                </a:solidFill>
              </a:rPr>
              <a:t> de </a:t>
            </a:r>
            <a:r>
              <a:rPr lang="en-US" sz="1800" b="1" dirty="0" err="1">
                <a:solidFill>
                  <a:srgbClr val="002060"/>
                </a:solidFill>
              </a:rPr>
              <a:t>Salud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Comunitaria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r>
              <a:rPr lang="en-US" sz="1600" b="1" i="1" dirty="0">
                <a:solidFill>
                  <a:schemeClr val="bg2"/>
                </a:solidFill>
              </a:rPr>
              <a:t>       </a:t>
            </a:r>
            <a:r>
              <a:rPr lang="en-US" sz="1400" i="1" dirty="0" err="1">
                <a:solidFill>
                  <a:schemeClr val="bg2"/>
                </a:solidFill>
              </a:rPr>
              <a:t>Programas</a:t>
            </a:r>
            <a:r>
              <a:rPr lang="en-US" sz="1400" i="1" dirty="0">
                <a:solidFill>
                  <a:schemeClr val="bg2"/>
                </a:solidFill>
              </a:rPr>
              <a:t> de </a:t>
            </a:r>
            <a:r>
              <a:rPr lang="en-US" sz="1400" i="1" dirty="0" err="1">
                <a:solidFill>
                  <a:schemeClr val="bg2"/>
                </a:solidFill>
              </a:rPr>
              <a:t>educación</a:t>
            </a:r>
            <a:r>
              <a:rPr lang="en-US" sz="1400" i="1" dirty="0">
                <a:solidFill>
                  <a:schemeClr val="bg2"/>
                </a:solidFill>
              </a:rPr>
              <a:t> de </a:t>
            </a:r>
            <a:r>
              <a:rPr lang="en-US" sz="1400" i="1" dirty="0" err="1">
                <a:solidFill>
                  <a:schemeClr val="bg2"/>
                </a:solidFill>
              </a:rPr>
              <a:t>salud</a:t>
            </a:r>
            <a:r>
              <a:rPr lang="en-US" sz="1400" i="1" dirty="0">
                <a:solidFill>
                  <a:schemeClr val="bg2"/>
                </a:solidFill>
              </a:rPr>
              <a:t>.</a:t>
            </a:r>
            <a:endParaRPr sz="1800" dirty="0">
              <a:solidFill>
                <a:schemeClr val="dk2"/>
              </a:solidFill>
            </a:endParaRPr>
          </a:p>
          <a:p>
            <a:pPr marL="342900" lvl="0" indent="-177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</p:txBody>
      </p:sp>
      <p:pic>
        <p:nvPicPr>
          <p:cNvPr id="80" name="Google Shape;80;p5" descr="Tim with pt 3"/>
          <p:cNvPicPr preferRelativeResize="0"/>
          <p:nvPr/>
        </p:nvPicPr>
        <p:blipFill rotWithShape="1">
          <a:blip r:embed="rId3">
            <a:alphaModFix/>
          </a:blip>
          <a:srcRect t="-740" r="1497"/>
          <a:stretch/>
        </p:blipFill>
        <p:spPr>
          <a:xfrm>
            <a:off x="4315136" y="4938346"/>
            <a:ext cx="2425285" cy="163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8706" y="4938346"/>
            <a:ext cx="2298839" cy="163477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657727" y="0"/>
            <a:ext cx="848627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/>
            <a:r>
              <a:rPr lang="es-US" sz="3800" b="1" u="sng" dirty="0"/>
              <a:t>Los estudiantes de Riverside inscrito en MSHP </a:t>
            </a:r>
            <a:r>
              <a:rPr lang="es-US" sz="3600" dirty="0"/>
              <a:t>…. </a:t>
            </a:r>
            <a:r>
              <a:rPr lang="es-US" sz="3600" u="sng" dirty="0"/>
              <a:t> </a:t>
            </a: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657727" y="1163053"/>
            <a:ext cx="8330825" cy="518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300" dirty="0" err="1"/>
              <a:t>Reciben</a:t>
            </a:r>
            <a:r>
              <a:rPr lang="en-US" sz="2300" dirty="0"/>
              <a:t> </a:t>
            </a:r>
            <a:r>
              <a:rPr lang="en-US" sz="2300" dirty="0" err="1"/>
              <a:t>servicios</a:t>
            </a:r>
            <a:r>
              <a:rPr lang="en-US" sz="2300" dirty="0"/>
              <a:t> de </a:t>
            </a:r>
            <a:r>
              <a:rPr lang="en-US" sz="2300" dirty="0" err="1"/>
              <a:t>salud</a:t>
            </a:r>
            <a:r>
              <a:rPr lang="en-US" sz="2300" dirty="0"/>
              <a:t> sin </a:t>
            </a:r>
            <a:r>
              <a:rPr lang="en-US" sz="2300" dirty="0" err="1"/>
              <a:t>costo</a:t>
            </a:r>
            <a:r>
              <a:rPr lang="en-US" sz="2300" dirty="0"/>
              <a:t> para </a:t>
            </a:r>
            <a:r>
              <a:rPr lang="en-US" sz="2300" dirty="0" err="1"/>
              <a:t>usted</a:t>
            </a:r>
            <a:endParaRPr lang="en-US" sz="2300" dirty="0"/>
          </a:p>
          <a:p>
            <a:pPr marL="114300" lvl="0" indent="0">
              <a:buNone/>
            </a:pPr>
            <a:endParaRPr lang="en-US" sz="23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300" dirty="0" err="1"/>
              <a:t>Nunca</a:t>
            </a:r>
            <a:r>
              <a:rPr lang="en-US" sz="2300" dirty="0"/>
              <a:t> </a:t>
            </a:r>
            <a:r>
              <a:rPr lang="en-US" sz="2300" dirty="0" err="1"/>
              <a:t>reciben</a:t>
            </a:r>
            <a:r>
              <a:rPr lang="en-US" sz="2300" dirty="0"/>
              <a:t> una </a:t>
            </a:r>
            <a:r>
              <a:rPr lang="en-US" sz="2300" dirty="0" err="1"/>
              <a:t>factura</a:t>
            </a:r>
            <a:r>
              <a:rPr lang="en-US" sz="2300" dirty="0"/>
              <a:t> de MSHP por los </a:t>
            </a:r>
            <a:r>
              <a:rPr lang="en-US" sz="2300" dirty="0" err="1"/>
              <a:t>servicios</a:t>
            </a:r>
            <a:r>
              <a:rPr lang="en-US" sz="2300" dirty="0"/>
              <a:t> </a:t>
            </a:r>
            <a:r>
              <a:rPr lang="en-US" sz="2300" dirty="0" err="1"/>
              <a:t>prestado</a:t>
            </a:r>
            <a:endParaRPr lang="en-US" sz="2300" dirty="0"/>
          </a:p>
          <a:p>
            <a:pPr marL="114300" lvl="0" indent="0">
              <a:buNone/>
            </a:pPr>
            <a:endParaRPr lang="en-US" sz="23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 err="1"/>
              <a:t>Tienen</a:t>
            </a:r>
            <a:r>
              <a:rPr lang="en-US" sz="2300" dirty="0"/>
              <a:t> </a:t>
            </a:r>
            <a:r>
              <a:rPr lang="en-US" sz="2300" dirty="0" err="1"/>
              <a:t>acceso</a:t>
            </a:r>
            <a:r>
              <a:rPr lang="en-US" sz="2300" dirty="0"/>
              <a:t> a la </a:t>
            </a:r>
            <a:r>
              <a:rPr lang="en-US" sz="2300" dirty="0" err="1"/>
              <a:t>atención</a:t>
            </a:r>
            <a:r>
              <a:rPr lang="en-US" sz="2300" dirty="0"/>
              <a:t> </a:t>
            </a:r>
            <a:r>
              <a:rPr lang="en-US" sz="2300" dirty="0" err="1"/>
              <a:t>médica</a:t>
            </a:r>
            <a:r>
              <a:rPr lang="en-US" sz="2300" dirty="0"/>
              <a:t> </a:t>
            </a:r>
            <a:r>
              <a:rPr lang="en-US" sz="2300" dirty="0" err="1"/>
              <a:t>independientemente</a:t>
            </a:r>
            <a:r>
              <a:rPr lang="en-US" sz="2300" dirty="0"/>
              <a:t> de </a:t>
            </a:r>
            <a:r>
              <a:rPr lang="en-US" sz="2300" dirty="0" err="1"/>
              <a:t>su</a:t>
            </a:r>
            <a:r>
              <a:rPr lang="en-US" sz="2300" dirty="0"/>
              <a:t> </a:t>
            </a:r>
            <a:r>
              <a:rPr lang="en-US" sz="2300" dirty="0" err="1"/>
              <a:t>estado</a:t>
            </a:r>
            <a:r>
              <a:rPr lang="en-US" sz="2300" dirty="0"/>
              <a:t> </a:t>
            </a:r>
            <a:r>
              <a:rPr lang="en-US" sz="2300" dirty="0" err="1"/>
              <a:t>migratorio</a:t>
            </a:r>
            <a:endParaRPr lang="en-US" sz="2300" dirty="0"/>
          </a:p>
          <a:p>
            <a:pPr marL="114300" indent="0">
              <a:buNone/>
            </a:pPr>
            <a:endParaRPr lang="en-US" sz="23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/>
              <a:t>No </a:t>
            </a:r>
            <a:r>
              <a:rPr lang="en-US" sz="2300" dirty="0" err="1"/>
              <a:t>están</a:t>
            </a:r>
            <a:r>
              <a:rPr lang="en-US" sz="2300" dirty="0"/>
              <a:t> </a:t>
            </a:r>
            <a:r>
              <a:rPr lang="en-US" sz="2300" dirty="0" err="1"/>
              <a:t>obligados</a:t>
            </a:r>
            <a:r>
              <a:rPr lang="en-US" sz="2300" dirty="0"/>
              <a:t> a </a:t>
            </a:r>
            <a:r>
              <a:rPr lang="en-US" sz="2300" dirty="0" err="1"/>
              <a:t>cambiar</a:t>
            </a:r>
            <a:r>
              <a:rPr lang="en-US" sz="2300" dirty="0"/>
              <a:t> de </a:t>
            </a:r>
            <a:r>
              <a:rPr lang="en-US" sz="2300" dirty="0" err="1"/>
              <a:t>médico</a:t>
            </a:r>
            <a:r>
              <a:rPr lang="en-US" sz="2300" dirty="0"/>
              <a:t> de cabecera / </a:t>
            </a:r>
            <a:r>
              <a:rPr lang="en-US" sz="2300" dirty="0" err="1"/>
              <a:t>pediatra</a:t>
            </a:r>
            <a:r>
              <a:rPr lang="en-US" sz="2300" dirty="0"/>
              <a:t> </a:t>
            </a:r>
          </a:p>
          <a:p>
            <a:pPr marL="114300" indent="0">
              <a:buNone/>
            </a:pPr>
            <a:endParaRPr lang="en-US" sz="23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/>
              <a:t>Tienen </a:t>
            </a:r>
            <a:r>
              <a:rPr lang="en-US" sz="2300" dirty="0" err="1"/>
              <a:t>acceso</a:t>
            </a:r>
            <a:r>
              <a:rPr lang="en-US" sz="2300" dirty="0"/>
              <a:t> a </a:t>
            </a:r>
            <a:r>
              <a:rPr lang="en-US" sz="2300" dirty="0" err="1"/>
              <a:t>servicios</a:t>
            </a:r>
            <a:r>
              <a:rPr lang="en-US" sz="2300" dirty="0"/>
              <a:t> de </a:t>
            </a:r>
            <a:r>
              <a:rPr lang="en-US" sz="2300" dirty="0" err="1"/>
              <a:t>telesalud</a:t>
            </a:r>
            <a:r>
              <a:rPr lang="en-US" sz="2300" dirty="0"/>
              <a:t> y de </a:t>
            </a:r>
            <a:r>
              <a:rPr lang="en-US" sz="2300" dirty="0" err="1"/>
              <a:t>salud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persona, </a:t>
            </a:r>
            <a:r>
              <a:rPr lang="en-US" sz="2300" dirty="0" err="1"/>
              <a:t>independientemente</a:t>
            </a:r>
            <a:r>
              <a:rPr lang="en-US" sz="2300" dirty="0"/>
              <a:t> de </a:t>
            </a:r>
            <a:r>
              <a:rPr lang="en-US" sz="2300" dirty="0" err="1"/>
              <a:t>si</a:t>
            </a:r>
            <a:r>
              <a:rPr lang="en-US" sz="2300" dirty="0"/>
              <a:t> el </a:t>
            </a:r>
            <a:r>
              <a:rPr lang="en-US" sz="2300" dirty="0" err="1"/>
              <a:t>estudiante</a:t>
            </a:r>
            <a:r>
              <a:rPr lang="en-US" sz="2300" dirty="0"/>
              <a:t> </a:t>
            </a:r>
            <a:r>
              <a:rPr lang="en-US" sz="2300" dirty="0" err="1"/>
              <a:t>asiste</a:t>
            </a:r>
            <a:r>
              <a:rPr lang="en-US" sz="2300" dirty="0"/>
              <a:t> a la </a:t>
            </a:r>
            <a:r>
              <a:rPr lang="en-US" sz="2300" dirty="0" err="1"/>
              <a:t>escuela</a:t>
            </a:r>
            <a:r>
              <a:rPr lang="en-US" sz="2300" dirty="0"/>
              <a:t> de forma </a:t>
            </a:r>
            <a:r>
              <a:rPr lang="en-US" sz="2300" dirty="0" err="1"/>
              <a:t>remota</a:t>
            </a:r>
            <a:r>
              <a:rPr lang="en-US" sz="2300" dirty="0"/>
              <a:t> o </a:t>
            </a:r>
            <a:r>
              <a:rPr lang="en-US" sz="2300" dirty="0" err="1"/>
              <a:t>en</a:t>
            </a:r>
            <a:r>
              <a:rPr lang="en-US" sz="2300" dirty="0"/>
              <a:t> persona</a:t>
            </a:r>
          </a:p>
          <a:p>
            <a:pPr marL="114300" indent="0">
              <a:buNone/>
            </a:pPr>
            <a:endParaRPr lang="en-US" sz="2300" dirty="0"/>
          </a:p>
          <a:p>
            <a:pPr lvl="1">
              <a:spcBef>
                <a:spcPts val="360"/>
              </a:spcBef>
              <a:buSzPts val="1800"/>
              <a:buFont typeface="Courier New" panose="02070309020205020404" pitchFamily="49" charset="0"/>
              <a:buChar char="o"/>
            </a:pPr>
            <a:endParaRPr lang="en-US" sz="2300" dirty="0"/>
          </a:p>
          <a:p>
            <a:pPr marL="533400" lvl="1" indent="0">
              <a:spcBef>
                <a:spcPts val="360"/>
              </a:spcBef>
              <a:buSzPts val="1800"/>
              <a:buNone/>
            </a:pP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603504" y="153868"/>
            <a:ext cx="85404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US" sz="3800" b="1" dirty="0">
                <a:solidFill>
                  <a:schemeClr val="bg2"/>
                </a:solidFill>
              </a:rPr>
              <a:t>¿Cómo inscribo a mi hijo (a) en MSHP?</a:t>
            </a: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528320" y="1219200"/>
            <a:ext cx="4464303" cy="498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¡La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inscripción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es un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proceso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rápido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y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fácil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!</a:t>
            </a:r>
          </a:p>
          <a:p>
            <a:pPr marL="114300" lv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Los padres </a:t>
            </a:r>
            <a:r>
              <a:rPr lang="en-US" sz="2200" dirty="0" err="1">
                <a:solidFill>
                  <a:schemeClr val="tx1"/>
                </a:solidFill>
              </a:rPr>
              <a:t>deben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completar</a:t>
            </a:r>
            <a:r>
              <a:rPr lang="en-US" sz="2200" dirty="0">
                <a:solidFill>
                  <a:schemeClr val="tx1"/>
                </a:solidFill>
              </a:rPr>
              <a:t> un </a:t>
            </a:r>
            <a:r>
              <a:rPr lang="en-US" sz="2200" b="1" dirty="0" err="1">
                <a:solidFill>
                  <a:schemeClr val="tx1"/>
                </a:solidFill>
              </a:rPr>
              <a:t>formulario</a:t>
            </a:r>
            <a:r>
              <a:rPr lang="en-US" sz="2200" b="1" dirty="0">
                <a:solidFill>
                  <a:schemeClr val="tx1"/>
                </a:solidFill>
              </a:rPr>
              <a:t> de </a:t>
            </a:r>
            <a:r>
              <a:rPr lang="en-US" sz="2200" b="1" dirty="0" err="1">
                <a:solidFill>
                  <a:schemeClr val="tx1"/>
                </a:solidFill>
              </a:rPr>
              <a:t>inscripción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electrónico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114300" lv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n-US" sz="2200" dirty="0" err="1">
                <a:solidFill>
                  <a:schemeClr val="tx1"/>
                </a:solidFill>
              </a:rPr>
              <a:t>formulario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>
                <a:solidFill>
                  <a:schemeClr val="tx1"/>
                </a:solidFill>
              </a:rPr>
              <a:t>inscripción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tarda</a:t>
            </a:r>
            <a:r>
              <a:rPr lang="en-US" sz="2200" dirty="0">
                <a:solidFill>
                  <a:schemeClr val="tx1"/>
                </a:solidFill>
              </a:rPr>
              <a:t> entre 5 y 10 </a:t>
            </a:r>
            <a:r>
              <a:rPr lang="en-US" sz="2200" dirty="0" err="1">
                <a:solidFill>
                  <a:schemeClr val="tx1"/>
                </a:solidFill>
              </a:rPr>
              <a:t>minutos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completarse</a:t>
            </a:r>
            <a:endParaRPr lang="en-US" sz="2200" dirty="0">
              <a:solidFill>
                <a:schemeClr val="tx1"/>
              </a:solidFill>
            </a:endParaRPr>
          </a:p>
          <a:p>
            <a:pPr marL="114300" lv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¡La </a:t>
            </a:r>
            <a:r>
              <a:rPr lang="en-US" sz="2200" dirty="0" err="1">
                <a:solidFill>
                  <a:schemeClr val="tx1"/>
                </a:solidFill>
              </a:rPr>
              <a:t>inscripción</a:t>
            </a:r>
            <a:r>
              <a:rPr lang="en-US" sz="2200" dirty="0">
                <a:solidFill>
                  <a:schemeClr val="tx1"/>
                </a:solidFill>
              </a:rPr>
              <a:t> solo debe </a:t>
            </a:r>
            <a:r>
              <a:rPr lang="en-US" sz="2200" dirty="0" err="1">
                <a:solidFill>
                  <a:schemeClr val="tx1"/>
                </a:solidFill>
              </a:rPr>
              <a:t>completarse</a:t>
            </a:r>
            <a:r>
              <a:rPr lang="en-US" sz="2200" dirty="0">
                <a:solidFill>
                  <a:schemeClr val="tx1"/>
                </a:solidFill>
              </a:rPr>
              <a:t> una </a:t>
            </a:r>
            <a:r>
              <a:rPr lang="en-US" sz="2200" dirty="0" err="1">
                <a:solidFill>
                  <a:schemeClr val="tx1"/>
                </a:solidFill>
              </a:rPr>
              <a:t>vez</a:t>
            </a:r>
            <a:r>
              <a:rPr lang="en-US" sz="2200" dirty="0">
                <a:solidFill>
                  <a:schemeClr val="tx1"/>
                </a:solidFill>
              </a:rPr>
              <a:t>!</a:t>
            </a:r>
            <a:endParaRPr lang="en-US" dirty="0"/>
          </a:p>
          <a:p>
            <a:pPr marL="533400" lvl="1" indent="0">
              <a:spcBef>
                <a:spcPts val="360"/>
              </a:spcBef>
              <a:buSzPts val="180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BAF43-3421-4BF3-94B4-7948F8A47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23487" r="70210" b="6089"/>
          <a:stretch/>
        </p:blipFill>
        <p:spPr>
          <a:xfrm>
            <a:off x="5059679" y="1219200"/>
            <a:ext cx="3650650" cy="4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657727" y="153868"/>
            <a:ext cx="824564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b="1" u="sng" dirty="0">
                <a:solidFill>
                  <a:schemeClr val="bg2"/>
                </a:solidFill>
              </a:rPr>
              <a:t>Para </a:t>
            </a:r>
            <a:r>
              <a:rPr lang="en-US" b="1" u="sng" dirty="0" err="1">
                <a:solidFill>
                  <a:schemeClr val="bg2"/>
                </a:solidFill>
              </a:rPr>
              <a:t>solicitar</a:t>
            </a:r>
            <a:r>
              <a:rPr lang="en-US" b="1" u="sng" dirty="0">
                <a:solidFill>
                  <a:schemeClr val="bg2"/>
                </a:solidFill>
              </a:rPr>
              <a:t> un </a:t>
            </a:r>
            <a:r>
              <a:rPr lang="en-US" b="1" u="sng" dirty="0" err="1">
                <a:solidFill>
                  <a:schemeClr val="bg2"/>
                </a:solidFill>
              </a:rPr>
              <a:t>formulario</a:t>
            </a:r>
            <a:r>
              <a:rPr lang="en-US" b="1" u="sng" dirty="0">
                <a:solidFill>
                  <a:schemeClr val="bg2"/>
                </a:solidFill>
              </a:rPr>
              <a:t> de </a:t>
            </a:r>
            <a:r>
              <a:rPr lang="en-US" b="1" u="sng" dirty="0" err="1">
                <a:solidFill>
                  <a:schemeClr val="bg2"/>
                </a:solidFill>
              </a:rPr>
              <a:t>inscripción</a:t>
            </a:r>
            <a:r>
              <a:rPr lang="en-US" b="1" u="sng" dirty="0">
                <a:solidFill>
                  <a:schemeClr val="bg2"/>
                </a:solidFill>
              </a:rPr>
              <a:t> para MSHP</a:t>
            </a:r>
            <a:br>
              <a:rPr lang="en-US" b="1" u="sng" dirty="0">
                <a:solidFill>
                  <a:schemeClr val="bg2"/>
                </a:solidFill>
              </a:rPr>
            </a:br>
            <a:endParaRPr b="1" u="sng" dirty="0">
              <a:solidFill>
                <a:schemeClr val="bg2"/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623944" y="1026160"/>
            <a:ext cx="8520055" cy="521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Por favor </a:t>
            </a:r>
            <a:r>
              <a:rPr lang="en-US" sz="2800" b="1" dirty="0" err="1">
                <a:solidFill>
                  <a:schemeClr val="accent1"/>
                </a:solidFill>
              </a:rPr>
              <a:t>contactar</a:t>
            </a:r>
            <a:r>
              <a:rPr lang="en-US" sz="2800" b="1" dirty="0">
                <a:solidFill>
                  <a:schemeClr val="accent1"/>
                </a:solidFill>
              </a:rPr>
              <a:t> a:</a:t>
            </a:r>
          </a:p>
          <a:p>
            <a:pPr marL="11430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sz="2800" b="1" dirty="0"/>
              <a:t>Sra. Raisha Hernandez, </a:t>
            </a:r>
            <a:r>
              <a:rPr lang="en-US" sz="2800" dirty="0" err="1"/>
              <a:t>Administradora</a:t>
            </a:r>
            <a:r>
              <a:rPr lang="en-US" sz="2800" dirty="0"/>
              <a:t> de </a:t>
            </a:r>
            <a:r>
              <a:rPr lang="en-US" sz="2800" dirty="0" err="1"/>
              <a:t>Salud</a:t>
            </a:r>
            <a:r>
              <a:rPr lang="en-US" sz="2800" dirty="0"/>
              <a:t> </a:t>
            </a:r>
            <a:r>
              <a:rPr lang="en-US" sz="2800" dirty="0" err="1"/>
              <a:t>Comunitaria</a:t>
            </a:r>
            <a:r>
              <a:rPr lang="en-US" sz="2800" dirty="0"/>
              <a:t> de MSHP</a:t>
            </a:r>
          </a:p>
          <a:p>
            <a:pPr marL="11430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Teléfono</a:t>
            </a:r>
            <a:r>
              <a:rPr lang="en-US" sz="2800" dirty="0"/>
              <a:t> : 646-320-4521 (</a:t>
            </a:r>
            <a:r>
              <a:rPr lang="en-US" sz="2800" i="1" dirty="0"/>
              <a:t>Se </a:t>
            </a:r>
            <a:r>
              <a:rPr lang="en-US" sz="2800" i="1" dirty="0" err="1"/>
              <a:t>aceptan</a:t>
            </a:r>
            <a:r>
              <a:rPr lang="en-US" sz="2800" i="1" dirty="0"/>
              <a:t> </a:t>
            </a:r>
            <a:r>
              <a:rPr lang="en-US" sz="2800" i="1" dirty="0" err="1"/>
              <a:t>llamadas</a:t>
            </a:r>
            <a:r>
              <a:rPr lang="en-US" sz="2800" i="1" dirty="0"/>
              <a:t> y </a:t>
            </a:r>
            <a:r>
              <a:rPr lang="en-US" sz="2800" i="1" dirty="0" err="1"/>
              <a:t>mensajes</a:t>
            </a:r>
            <a:r>
              <a:rPr lang="en-US" sz="2800" i="1" dirty="0"/>
              <a:t> de </a:t>
            </a:r>
            <a:r>
              <a:rPr lang="en-US" sz="2800" i="1" dirty="0" err="1"/>
              <a:t>texto</a:t>
            </a:r>
            <a:r>
              <a:rPr lang="en-US" sz="2800" dirty="0"/>
              <a:t>)</a:t>
            </a:r>
          </a:p>
          <a:p>
            <a:pPr marL="11430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Correo</a:t>
            </a:r>
            <a:r>
              <a:rPr lang="en-US" sz="2800" dirty="0"/>
              <a:t> </a:t>
            </a:r>
            <a:r>
              <a:rPr lang="en-US" sz="2800" dirty="0" err="1"/>
              <a:t>electrónico</a:t>
            </a:r>
            <a:r>
              <a:rPr lang="en-US" sz="2800" dirty="0"/>
              <a:t>: </a:t>
            </a:r>
            <a:r>
              <a:rPr lang="en-US" sz="2800" dirty="0">
                <a:hlinkClick r:id="rId3"/>
              </a:rPr>
              <a:t>rpimente@montefiore.org</a:t>
            </a:r>
            <a:endParaRPr lang="en-US" sz="2800" dirty="0"/>
          </a:p>
          <a:p>
            <a:pPr marL="114300" indent="0"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en-US" sz="2800" b="1" dirty="0">
                <a:solidFill>
                  <a:schemeClr val="accent4"/>
                </a:solidFill>
              </a:rPr>
              <a:t>HABLAMOS ESPAÑOL!</a:t>
            </a:r>
          </a:p>
          <a:p>
            <a:pPr marL="114300" indent="0">
              <a:buNone/>
            </a:pPr>
            <a:endParaRPr lang="en-US" dirty="0"/>
          </a:p>
          <a:p>
            <a:pPr marL="533400" lvl="1" indent="0">
              <a:spcBef>
                <a:spcPts val="360"/>
              </a:spcBef>
              <a:buSzPts val="1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6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ctrTitle"/>
          </p:nvPr>
        </p:nvSpPr>
        <p:spPr>
          <a:xfrm>
            <a:off x="2558716" y="1513988"/>
            <a:ext cx="6103058" cy="484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es-US" dirty="0"/>
              <a:t>En MSHP, nos gustaría agradecerle por ver esta presentación. Esperamos servir y ser parte de la comunidad de la escuela secundaria de Riverside.</a:t>
            </a:r>
            <a:endParaRPr lang="es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MC_PPT_Primary_white">
  <a:themeElements>
    <a:clrScheme name="MMC_PPT">
      <a:dk1>
        <a:srgbClr val="000000"/>
      </a:dk1>
      <a:lt1>
        <a:srgbClr val="FFFFFF"/>
      </a:lt1>
      <a:dk2>
        <a:srgbClr val="002853"/>
      </a:dk2>
      <a:lt2>
        <a:srgbClr val="FFFFFF"/>
      </a:lt2>
      <a:accent1>
        <a:srgbClr val="B60060"/>
      </a:accent1>
      <a:accent2>
        <a:srgbClr val="26686D"/>
      </a:accent2>
      <a:accent3>
        <a:srgbClr val="26686D"/>
      </a:accent3>
      <a:accent4>
        <a:srgbClr val="B60060"/>
      </a:accent4>
      <a:accent5>
        <a:srgbClr val="542988"/>
      </a:accent5>
      <a:accent6>
        <a:srgbClr val="0C1C36"/>
      </a:accent6>
      <a:hlink>
        <a:srgbClr val="002853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550</Words>
  <Application>Microsoft Office PowerPoint</Application>
  <PresentationFormat>On-screen Show (4:3)</PresentationFormat>
  <Paragraphs>66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Wingdings</vt:lpstr>
      <vt:lpstr>Courier New</vt:lpstr>
      <vt:lpstr>Calibri</vt:lpstr>
      <vt:lpstr>Roboto</vt:lpstr>
      <vt:lpstr>Arial Narrow</vt:lpstr>
      <vt:lpstr>MMC_PPT_Primary_white</vt:lpstr>
      <vt:lpstr>PowerPoint Presentation</vt:lpstr>
      <vt:lpstr>La Misión de MSHP</vt:lpstr>
      <vt:lpstr>MSHP está entusiasmado de anunciar que….</vt:lpstr>
      <vt:lpstr>¿Qué servicios se ofrecen en los centros de salud escolares de MSHP? </vt:lpstr>
      <vt:lpstr>Los estudiantes de Riverside inscrito en MSHP ….  </vt:lpstr>
      <vt:lpstr>¿Cómo inscribo a mi hijo (a) en MSHP?</vt:lpstr>
      <vt:lpstr>Para solicitar un formulario de inscripción para MSHP </vt:lpstr>
      <vt:lpstr>En MSHP, nos gustaría agradecerle por ver esta presentación. Esperamos servir y ser parte de la comunidad de la escuela secundaria de Riverside.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Yongue</dc:creator>
  <cp:lastModifiedBy>Angelic Rivera-Edwards</cp:lastModifiedBy>
  <cp:revision>69</cp:revision>
  <dcterms:created xsi:type="dcterms:W3CDTF">2012-08-27T19:27:24Z</dcterms:created>
  <dcterms:modified xsi:type="dcterms:W3CDTF">2020-10-06T19:09:07Z</dcterms:modified>
</cp:coreProperties>
</file>